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"/>
  </p:notesMasterIdLst>
  <p:sldIdLst>
    <p:sldId id="305" r:id="rId2"/>
    <p:sldId id="343" r:id="rId3"/>
    <p:sldId id="344" r:id="rId4"/>
    <p:sldId id="346" r:id="rId5"/>
    <p:sldId id="348" r:id="rId6"/>
    <p:sldId id="349" r:id="rId7"/>
    <p:sldId id="350" r:id="rId8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BF9900"/>
    <a:srgbClr val="002666"/>
    <a:srgbClr val="E9E31C"/>
    <a:srgbClr val="25409F"/>
    <a:srgbClr val="4363B5"/>
    <a:srgbClr val="254098"/>
    <a:srgbClr val="25408A"/>
    <a:srgbClr val="254074"/>
    <a:srgbClr val="00FA00"/>
    <a:srgbClr val="1CA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92205" autoAdjust="0"/>
  </p:normalViewPr>
  <p:slideViewPr>
    <p:cSldViewPr snapToGrid="0" snapToObjects="1">
      <p:cViewPr varScale="1">
        <p:scale>
          <a:sx n="146" d="100"/>
          <a:sy n="146" d="100"/>
        </p:scale>
        <p:origin x="1016" y="168"/>
      </p:cViewPr>
      <p:guideLst>
        <p:guide orient="horz" pos="108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4" d="100"/>
          <a:sy n="164" d="100"/>
        </p:scale>
        <p:origin x="236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Myriad Pro" panose="020B0503030403020204" pitchFamily="34" charset="0"/>
              </a:defRPr>
            </a:lvl1pPr>
          </a:lstStyle>
          <a:p>
            <a:fld id="{A60A63ED-62B2-DD42-B4DF-6B84FD1AE70D}" type="datetimeFigureOut">
              <a:rPr lang="en-US" smtClean="0"/>
              <a:pPr/>
              <a:t>11/12/19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Myriad Pro" panose="020B0503030403020204" pitchFamily="34" charset="0"/>
              </a:defRPr>
            </a:lvl1pPr>
          </a:lstStyle>
          <a:p>
            <a:fld id="{5E4229D8-6C99-8449-927A-196D70612C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9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1" i="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defTabSz="457200" rtl="0" eaLnBrk="1" latinLnBrk="0" hangingPunct="1">
      <a:defRPr sz="1200" b="1" i="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defTabSz="457200" rtl="0" eaLnBrk="1" latinLnBrk="0" hangingPunct="1">
      <a:defRPr sz="1200" b="1" i="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defTabSz="457200" rtl="0" eaLnBrk="1" latinLnBrk="0" hangingPunct="1">
      <a:defRPr sz="1200" b="1" i="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defTabSz="457200" rtl="0" eaLnBrk="1" latinLnBrk="0" hangingPunct="1">
      <a:defRPr sz="1200" b="1" i="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Thanks Alice for being the driving force behind this workshop.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Who we are and our software policies using our telecon discussions as a guideline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We aspire to accelerate the understanding of the dynamical properties of the Earth and Earth-like systems from core to crust, and beyond.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We do this by constructing computational models of the earth that are embodied in software.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support the development and dissemination of codes, we not only support a community of developers and researchers but also the user-developer</a:t>
            </a:r>
          </a:p>
          <a:p>
            <a:r>
              <a:rPr lang="en-US" dirty="0"/>
              <a:t>So our policies encompass both those who donate and develop codes and our user community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7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46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seek proposals for innovative, original, and feasible software engineering and/or software development projects that complement and/or improve our current practices.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1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925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8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8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2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7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90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2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5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3BC7C1D5-9CF8-D341-897F-8787E23F2685}" type="datetimeFigureOut">
              <a:rPr lang="en-US" smtClean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D364D5E8-2218-EB4C-A0EB-1918008941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defTabSz="3429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1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1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1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1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dynamics.org/cig/software/aspect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hyperlink" Target="mailto:ljhwang@ucdavis.edu" TargetMode="External"/><Relationship Id="rId4" Type="http://schemas.openxmlformats.org/officeDocument/2006/relationships/hyperlink" Target="https://recruit.ucdavis.edu/JPF0326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728AF2-3C7E-5448-900F-A64F6651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62" y="2145889"/>
            <a:ext cx="4650482" cy="4660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E068CB-A95A-6045-BC28-808840BE9ADE}"/>
              </a:ext>
            </a:extLst>
          </p:cNvPr>
          <p:cNvSpPr/>
          <p:nvPr/>
        </p:nvSpPr>
        <p:spPr>
          <a:xfrm>
            <a:off x="111783" y="100601"/>
            <a:ext cx="665996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>
                <a:latin typeface="Myriad Pro" panose="020B0503030403020204" pitchFamily="34" charset="0"/>
              </a:rPr>
              <a:t>Computational Infrastructure for Geodynamics:</a:t>
            </a:r>
          </a:p>
          <a:p>
            <a:pPr algn="ctr">
              <a:lnSpc>
                <a:spcPts val="3000"/>
              </a:lnSpc>
            </a:pPr>
            <a:r>
              <a:rPr lang="en-US" sz="2800" b="1" dirty="0">
                <a:latin typeface="Myriad Pro" panose="020B0503030403020204" pitchFamily="34" charset="0"/>
              </a:rPr>
              <a:t>Software </a:t>
            </a:r>
            <a:r>
              <a:rPr lang="en-US" sz="2800" b="1" strike="sngStrike" dirty="0">
                <a:latin typeface="Myriad Pro" panose="020B0503030403020204" pitchFamily="34" charset="0"/>
              </a:rPr>
              <a:t>Repository</a:t>
            </a:r>
            <a:r>
              <a:rPr lang="en-US" sz="2800" b="1" dirty="0">
                <a:latin typeface="Myriad Pro" panose="020B0503030403020204" pitchFamily="34" charset="0"/>
              </a:rPr>
              <a:t> Practices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F13B-A6C8-0E42-8D14-2E3C8B27E1F5}"/>
              </a:ext>
            </a:extLst>
          </p:cNvPr>
          <p:cNvSpPr/>
          <p:nvPr/>
        </p:nvSpPr>
        <p:spPr>
          <a:xfrm>
            <a:off x="1" y="4145552"/>
            <a:ext cx="6858000" cy="276999"/>
          </a:xfrm>
          <a:prstGeom prst="rect">
            <a:avLst/>
          </a:prstGeom>
          <a:solidFill>
            <a:schemeClr val="tx1"/>
          </a:solidFill>
          <a:ln w="47625">
            <a:solidFill>
              <a:schemeClr val="tx1"/>
            </a:solidFill>
            <a:miter lim="800000"/>
          </a:ln>
        </p:spPr>
        <p:txBody>
          <a:bodyPr wrap="none">
            <a:noAutofit/>
          </a:bodyPr>
          <a:lstStyle/>
          <a:p>
            <a:pPr algn="r"/>
            <a:r>
              <a:rPr lang="en-US" sz="1260" dirty="0">
                <a:solidFill>
                  <a:schemeClr val="bg1"/>
                </a:solidFill>
                <a:latin typeface="Gill Sans MT Condensed" panose="020B0506020104020203" pitchFamily="34" charset="77"/>
                <a:ea typeface="Helvetica Neue Condensed" panose="02000503000000020004" pitchFamily="2" charset="0"/>
                <a:cs typeface="Arial" panose="020B0604020202020204" pitchFamily="34" charset="0"/>
              </a:rPr>
              <a:t>CIG is funded by the NSF’s Geoinformatics program (in GEO-EAR) with contributions from NSF's Office of Advanced Cyberinfrastructure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696D-817F-1B48-8CC4-F95A11074C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2155" y="4134920"/>
            <a:ext cx="293836" cy="293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AB738-0730-4941-95B4-497ECD822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86" y="4626387"/>
            <a:ext cx="997292" cy="255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F58F3-0E24-294D-9F3C-4FE2118F91AA}"/>
              </a:ext>
            </a:extLst>
          </p:cNvPr>
          <p:cNvSpPr txBox="1"/>
          <p:nvPr/>
        </p:nvSpPr>
        <p:spPr>
          <a:xfrm>
            <a:off x="206442" y="1285880"/>
            <a:ext cx="647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yriad Pro" panose="020B0503030403020204" pitchFamily="34" charset="0"/>
              </a:rPr>
              <a:t>Lorraine J. Hwang</a:t>
            </a:r>
            <a:r>
              <a:rPr lang="en-US" sz="2000" dirty="0">
                <a:solidFill>
                  <a:schemeClr val="accent1"/>
                </a:solidFill>
                <a:latin typeface="Myriad Pro" panose="020B0503030403020204" pitchFamily="34" charset="0"/>
              </a:rPr>
              <a:t>, </a:t>
            </a:r>
            <a:r>
              <a:rPr lang="en-US" sz="2000" i="1" dirty="0">
                <a:solidFill>
                  <a:schemeClr val="accent1"/>
                </a:solidFill>
                <a:latin typeface="Myriad Pro" panose="020B0503030403020204" pitchFamily="34" charset="0"/>
              </a:rPr>
              <a:t>Interim Director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C467FC-3283-A84E-B0C9-750BE88FE5C2}"/>
              </a:ext>
            </a:extLst>
          </p:cNvPr>
          <p:cNvGrpSpPr/>
          <p:nvPr/>
        </p:nvGrpSpPr>
        <p:grpSpPr>
          <a:xfrm>
            <a:off x="343090" y="2388754"/>
            <a:ext cx="1684684" cy="1407272"/>
            <a:chOff x="435751" y="2368135"/>
            <a:chExt cx="1988901" cy="1661395"/>
          </a:xfrm>
        </p:grpSpPr>
        <p:pic>
          <p:nvPicPr>
            <p:cNvPr id="2" name="Picture 1" descr="cover.png">
              <a:extLst>
                <a:ext uri="{FF2B5EF4-FFF2-40B4-BE49-F238E27FC236}">
                  <a16:creationId xmlns:a16="http://schemas.microsoft.com/office/drawing/2014/main" id="{67817BF7-B11A-034F-895B-B821AD663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751" y="2368135"/>
              <a:ext cx="1988901" cy="12971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7FEB86-8147-5646-BA3B-8C4672E200DF}"/>
                </a:ext>
              </a:extLst>
            </p:cNvPr>
            <p:cNvSpPr txBox="1"/>
            <p:nvPr/>
          </p:nvSpPr>
          <p:spPr>
            <a:xfrm>
              <a:off x="498392" y="3666175"/>
              <a:ext cx="1871369" cy="36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1"/>
                  </a:solidFill>
                  <a:latin typeface="Myriad Pro" panose="020B0503030403020204" pitchFamily="34" charset="0"/>
                </a:rPr>
                <a:t>geodynamics.org</a:t>
              </a:r>
              <a:endParaRPr lang="en-US" sz="1400" b="1" dirty="0">
                <a:solidFill>
                  <a:schemeClr val="accent1"/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8CAF39-51E7-CA40-A776-BC1FD60B20A4}"/>
              </a:ext>
            </a:extLst>
          </p:cNvPr>
          <p:cNvSpPr txBox="1"/>
          <p:nvPr/>
        </p:nvSpPr>
        <p:spPr>
          <a:xfrm>
            <a:off x="1543050" y="1640505"/>
            <a:ext cx="342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Scientific Software Registry Collaboration Workshop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13-14 November 2019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University of Maryland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3370E-19E6-C641-8EFC-480BE9448CDE}"/>
              </a:ext>
            </a:extLst>
          </p:cNvPr>
          <p:cNvSpPr txBox="1"/>
          <p:nvPr/>
        </p:nvSpPr>
        <p:spPr>
          <a:xfrm rot="19500038">
            <a:off x="-192178" y="81961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F99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0054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728AF2-3C7E-5448-900F-A64F6651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62" y="2145889"/>
            <a:ext cx="4650482" cy="4660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1F0406-94D5-4F4C-BE35-20B9FFFB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70" y="1790987"/>
            <a:ext cx="1079295" cy="873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E068CB-A95A-6045-BC28-808840BE9ADE}"/>
              </a:ext>
            </a:extLst>
          </p:cNvPr>
          <p:cNvSpPr/>
          <p:nvPr/>
        </p:nvSpPr>
        <p:spPr>
          <a:xfrm>
            <a:off x="99020" y="256350"/>
            <a:ext cx="66599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>
                <a:solidFill>
                  <a:schemeClr val="accent1"/>
                </a:solidFill>
                <a:latin typeface="Myriad Pro" panose="020B0503030403020204" pitchFamily="34" charset="0"/>
              </a:rPr>
              <a:t>Who we are…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F58F3-0E24-294D-9F3C-4FE2118F91AA}"/>
              </a:ext>
            </a:extLst>
          </p:cNvPr>
          <p:cNvSpPr txBox="1"/>
          <p:nvPr/>
        </p:nvSpPr>
        <p:spPr>
          <a:xfrm>
            <a:off x="203989" y="649257"/>
            <a:ext cx="6470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685800"/>
            <a:r>
              <a:rPr lang="en-US" dirty="0">
                <a:latin typeface="Myriad Pro" panose="020B0503030403020204" pitchFamily="34" charset="0"/>
              </a:rPr>
              <a:t>The Computational Infrastructure for Geodynamics (CIG) is a </a:t>
            </a:r>
            <a:r>
              <a:rPr lang="en-US" b="1" dirty="0">
                <a:solidFill>
                  <a:schemeClr val="accent1"/>
                </a:solidFill>
                <a:latin typeface="Myriad Pro" panose="020B0503030403020204" pitchFamily="34" charset="0"/>
              </a:rPr>
              <a:t>community-driven</a:t>
            </a:r>
            <a:r>
              <a:rPr lang="en-US" dirty="0">
                <a:latin typeface="Myriad Pro" panose="020B0503030403020204" pitchFamily="34" charset="0"/>
              </a:rPr>
              <a:t> organization that advances Earth science</a:t>
            </a:r>
            <a:br>
              <a:rPr lang="en-US" dirty="0">
                <a:latin typeface="Myriad Pro" panose="020B0503030403020204" pitchFamily="34" charset="0"/>
              </a:rPr>
            </a:br>
            <a:r>
              <a:rPr lang="en-US" dirty="0">
                <a:latin typeface="Myriad Pro" panose="020B0503030403020204" pitchFamily="34" charset="0"/>
              </a:rPr>
              <a:t>by developing and disseminating software for geophysics and related fields.</a:t>
            </a:r>
            <a:endParaRPr lang="en-US" sz="12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15A37A-46B9-C647-8D4E-89617B169354}"/>
              </a:ext>
            </a:extLst>
          </p:cNvPr>
          <p:cNvGrpSpPr/>
          <p:nvPr/>
        </p:nvGrpSpPr>
        <p:grpSpPr>
          <a:xfrm>
            <a:off x="93317" y="4663819"/>
            <a:ext cx="2139682" cy="443220"/>
            <a:chOff x="107987" y="4683379"/>
            <a:chExt cx="2139682" cy="443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1AB738-0730-4941-95B4-497ECD82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377" y="4757727"/>
              <a:ext cx="997292" cy="2554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1D1E4D-FB9A-A246-ABA7-0EADA01F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75" y="4719173"/>
              <a:ext cx="332512" cy="33251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F1FEA-317D-7E40-9FDB-A153D1420905}"/>
                </a:ext>
              </a:extLst>
            </p:cNvPr>
            <p:cNvGrpSpPr/>
            <p:nvPr/>
          </p:nvGrpSpPr>
          <p:grpSpPr>
            <a:xfrm>
              <a:off x="107987" y="4683379"/>
              <a:ext cx="664608" cy="443220"/>
              <a:chOff x="777897" y="4102792"/>
              <a:chExt cx="664608" cy="443220"/>
            </a:xfrm>
          </p:grpSpPr>
          <p:pic>
            <p:nvPicPr>
              <p:cNvPr id="2" name="Picture 1" descr="cover.png">
                <a:extLst>
                  <a:ext uri="{FF2B5EF4-FFF2-40B4-BE49-F238E27FC236}">
                    <a16:creationId xmlns:a16="http://schemas.microsoft.com/office/drawing/2014/main" id="{67817BF7-B11A-034F-895B-B821AD663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7897" y="4102792"/>
                <a:ext cx="664608" cy="433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167C15-31E1-E840-8EDB-29B5B7FF56A7}"/>
                  </a:ext>
                </a:extLst>
              </p:cNvPr>
              <p:cNvSpPr/>
              <p:nvPr/>
            </p:nvSpPr>
            <p:spPr>
              <a:xfrm>
                <a:off x="814195" y="4439975"/>
                <a:ext cx="589189" cy="106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B550DA-A70E-0846-A2FC-1406A9E4D215}"/>
              </a:ext>
            </a:extLst>
          </p:cNvPr>
          <p:cNvSpPr txBox="1"/>
          <p:nvPr/>
        </p:nvSpPr>
        <p:spPr>
          <a:xfrm>
            <a:off x="354073" y="1873140"/>
            <a:ext cx="3126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• 85</a:t>
            </a:r>
            <a:r>
              <a:rPr lang="en-US" b="1" baseline="30000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+</a:t>
            </a:r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 member institutions </a:t>
            </a:r>
          </a:p>
          <a:p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• 900</a:t>
            </a:r>
            <a:r>
              <a:rPr lang="en-US" b="1" baseline="30000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+</a:t>
            </a:r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 participants worldwide</a:t>
            </a:r>
          </a:p>
          <a:p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• 20 countries</a:t>
            </a:r>
          </a:p>
          <a:p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• 33 software packages</a:t>
            </a:r>
          </a:p>
          <a:p>
            <a:r>
              <a:rPr lang="en-US" b="1" dirty="0">
                <a:solidFill>
                  <a:schemeClr val="accent1"/>
                </a:solidFill>
                <a:latin typeface="Myriad Pro Semibold" panose="020B0503030403020204" pitchFamily="34" charset="0"/>
              </a:rPr>
              <a:t>• Used worldwide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6B4B6-2ABE-BC4F-A602-4B5B3DDC36BC}"/>
              </a:ext>
            </a:extLst>
          </p:cNvPr>
          <p:cNvSpPr txBox="1"/>
          <p:nvPr/>
        </p:nvSpPr>
        <p:spPr>
          <a:xfrm>
            <a:off x="4341303" y="35973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yriad Pro Semibold" panose="020B0503030403020204" pitchFamily="34" charset="0"/>
              </a:rPr>
              <a:t>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D948B-1973-7B4D-AF0C-F807DC393902}"/>
              </a:ext>
            </a:extLst>
          </p:cNvPr>
          <p:cNvSpPr txBox="1"/>
          <p:nvPr/>
        </p:nvSpPr>
        <p:spPr>
          <a:xfrm>
            <a:off x="4602753" y="2695425"/>
            <a:ext cx="73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yriad Pro Semibold" panose="020B0503030403020204" pitchFamily="34" charset="0"/>
              </a:rPr>
              <a:t>mantle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B3954-BC8F-2449-AB3C-E8AFAA3BAA86}"/>
              </a:ext>
            </a:extLst>
          </p:cNvPr>
          <p:cNvSpPr txBox="1"/>
          <p:nvPr/>
        </p:nvSpPr>
        <p:spPr>
          <a:xfrm>
            <a:off x="5070751" y="1864686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1CABD6"/>
                </a:solidFill>
                <a:latin typeface="Myriad Pro Semibold" panose="020B0503030403020204" pitchFamily="34" charset="0"/>
              </a:rPr>
              <a:t>crust</a:t>
            </a:r>
          </a:p>
        </p:txBody>
      </p:sp>
    </p:spTree>
    <p:extLst>
      <p:ext uri="{BB962C8B-B14F-4D97-AF65-F5344CB8AC3E}">
        <p14:creationId xmlns:p14="http://schemas.microsoft.com/office/powerpoint/2010/main" val="63478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1D8871F-FBBC-D94A-8D08-715809291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95578" y="-124597"/>
            <a:ext cx="7463462" cy="31875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CE4630-44AA-EE44-B1FF-7224E863E351}"/>
              </a:ext>
            </a:extLst>
          </p:cNvPr>
          <p:cNvCxnSpPr>
            <a:cxnSpLocks/>
          </p:cNvCxnSpPr>
          <p:nvPr/>
        </p:nvCxnSpPr>
        <p:spPr>
          <a:xfrm>
            <a:off x="3926232" y="3695966"/>
            <a:ext cx="152355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94F0340-B09C-1B47-8A74-B596BA888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850" y="2827371"/>
            <a:ext cx="6947677" cy="232477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782E0EEB-F33E-0449-8D5A-C8087937B07B}"/>
              </a:ext>
            </a:extLst>
          </p:cNvPr>
          <p:cNvSpPr txBox="1">
            <a:spLocks/>
          </p:cNvSpPr>
          <p:nvPr/>
        </p:nvSpPr>
        <p:spPr>
          <a:xfrm>
            <a:off x="-1" y="2172107"/>
            <a:ext cx="6858003" cy="733715"/>
          </a:xfrm>
          <a:prstGeom prst="rect">
            <a:avLst/>
          </a:prstGeom>
          <a:solidFill>
            <a:srgbClr val="FFC000"/>
          </a:solidFill>
          <a:ln w="3810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900" b="1" dirty="0">
              <a:latin typeface="Myriad Pro" panose="020B0503030403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6C9718-F764-704B-AFB9-C7D981CE2CCE}"/>
              </a:ext>
            </a:extLst>
          </p:cNvPr>
          <p:cNvSpPr/>
          <p:nvPr/>
        </p:nvSpPr>
        <p:spPr>
          <a:xfrm>
            <a:off x="2264291" y="1395264"/>
            <a:ext cx="2298770" cy="22987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3FD567-F8BD-7948-B917-F81FCB5F7AE4}"/>
              </a:ext>
            </a:extLst>
          </p:cNvPr>
          <p:cNvSpPr txBox="1"/>
          <p:nvPr/>
        </p:nvSpPr>
        <p:spPr>
          <a:xfrm>
            <a:off x="2436090" y="1205307"/>
            <a:ext cx="19159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yriad Pro Semibold" panose="020B0503030403020204" pitchFamily="34" charset="0"/>
              </a:rPr>
              <a:t>developers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37F6B4-526F-5B46-9C7F-FF81263C1FF5}"/>
              </a:ext>
            </a:extLst>
          </p:cNvPr>
          <p:cNvSpPr txBox="1"/>
          <p:nvPr/>
        </p:nvSpPr>
        <p:spPr>
          <a:xfrm>
            <a:off x="2406433" y="3452646"/>
            <a:ext cx="197522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yriad Pro Semibold" panose="020B0503030403020204" pitchFamily="34" charset="0"/>
              </a:rPr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10706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259E-6 -0.00062 L 2.59259E-6 0.1706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259E-6 -0.00093 L 2.59259E-6 -0.189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1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8" grpId="0" animBg="1"/>
      <p:bldP spid="58" grpId="1" animBg="1"/>
      <p:bldP spid="57" grpId="0" animBg="1"/>
      <p:bldP spid="5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3916D-7F13-E54C-8813-D1D075C7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6" y="145403"/>
            <a:ext cx="6477738" cy="521044"/>
          </a:xfrm>
          <a:solidFill>
            <a:srgbClr val="BF9900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Myriad Pro" panose="020B05030304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governance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C9B048-4F39-9149-B30F-258A52E34970}"/>
              </a:ext>
            </a:extLst>
          </p:cNvPr>
          <p:cNvGrpSpPr/>
          <p:nvPr/>
        </p:nvGrpSpPr>
        <p:grpSpPr>
          <a:xfrm>
            <a:off x="299230" y="1123134"/>
            <a:ext cx="2219739" cy="569843"/>
            <a:chOff x="536712" y="1053548"/>
            <a:chExt cx="2219739" cy="569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9340E-38FB-6F48-ADD0-C9F1940AEB20}"/>
                </a:ext>
              </a:extLst>
            </p:cNvPr>
            <p:cNvSpPr/>
            <p:nvPr/>
          </p:nvSpPr>
          <p:spPr>
            <a:xfrm>
              <a:off x="536712" y="1053548"/>
              <a:ext cx="2219739" cy="569843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1F877B-B980-1A4F-B35C-25F7F831446E}"/>
                </a:ext>
              </a:extLst>
            </p:cNvPr>
            <p:cNvSpPr txBox="1"/>
            <p:nvPr/>
          </p:nvSpPr>
          <p:spPr>
            <a:xfrm>
              <a:off x="671603" y="1169192"/>
              <a:ext cx="1949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Executive Committee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0D65EB-900E-2745-B1E3-A52AF4EDB2FF}"/>
              </a:ext>
            </a:extLst>
          </p:cNvPr>
          <p:cNvGrpSpPr/>
          <p:nvPr/>
        </p:nvGrpSpPr>
        <p:grpSpPr>
          <a:xfrm>
            <a:off x="1177136" y="2034958"/>
            <a:ext cx="2219739" cy="584775"/>
            <a:chOff x="1060170" y="1743333"/>
            <a:chExt cx="2219739" cy="584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3F3FA2-725E-164D-B628-BAE873515539}"/>
                </a:ext>
              </a:extLst>
            </p:cNvPr>
            <p:cNvSpPr/>
            <p:nvPr/>
          </p:nvSpPr>
          <p:spPr>
            <a:xfrm>
              <a:off x="1060170" y="1750799"/>
              <a:ext cx="2219739" cy="569843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C54D6-92E5-3F44-A4EC-6DE2D9711EAD}"/>
                </a:ext>
              </a:extLst>
            </p:cNvPr>
            <p:cNvSpPr txBox="1"/>
            <p:nvPr/>
          </p:nvSpPr>
          <p:spPr>
            <a:xfrm>
              <a:off x="1396718" y="1743333"/>
              <a:ext cx="1546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Science Steering</a:t>
              </a:r>
            </a:p>
            <a:p>
              <a:pPr algn="ctr"/>
              <a:r>
                <a:rPr lang="en-US" sz="1600" dirty="0"/>
                <a:t>Committee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3B2854-F9A0-BF45-B0DC-0A9B1BD52E03}"/>
              </a:ext>
            </a:extLst>
          </p:cNvPr>
          <p:cNvSpPr txBox="1"/>
          <p:nvPr/>
        </p:nvSpPr>
        <p:spPr>
          <a:xfrm>
            <a:off x="4137682" y="1570258"/>
            <a:ext cx="864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Director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9564AF-8F27-8E4E-ACAF-311466F6EC29}"/>
              </a:ext>
            </a:extLst>
          </p:cNvPr>
          <p:cNvGrpSpPr/>
          <p:nvPr/>
        </p:nvGrpSpPr>
        <p:grpSpPr>
          <a:xfrm>
            <a:off x="2518969" y="3067642"/>
            <a:ext cx="2219739" cy="569843"/>
            <a:chOff x="1753952" y="2921650"/>
            <a:chExt cx="2219739" cy="5698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479ED9-5099-4B40-B542-B5E4EFA353EC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7F1641-C724-1946-872C-87338616103D}"/>
                </a:ext>
              </a:extLst>
            </p:cNvPr>
            <p:cNvSpPr txBox="1"/>
            <p:nvPr/>
          </p:nvSpPr>
          <p:spPr>
            <a:xfrm>
              <a:off x="2422835" y="3037294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Dynamo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836853-E73A-F84A-8412-0E31610930C9}"/>
              </a:ext>
            </a:extLst>
          </p:cNvPr>
          <p:cNvGrpSpPr/>
          <p:nvPr/>
        </p:nvGrpSpPr>
        <p:grpSpPr>
          <a:xfrm>
            <a:off x="2385090" y="2885114"/>
            <a:ext cx="2219739" cy="569843"/>
            <a:chOff x="1753952" y="2921650"/>
            <a:chExt cx="2219739" cy="5698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6E1AAD-B6A3-9841-8DFE-4EFCF12B5706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2F63AE-6CEE-F146-8B6A-77AC5788ECFF}"/>
                </a:ext>
              </a:extLst>
            </p:cNvPr>
            <p:cNvSpPr txBox="1"/>
            <p:nvPr/>
          </p:nvSpPr>
          <p:spPr>
            <a:xfrm>
              <a:off x="1817509" y="3037294"/>
              <a:ext cx="2092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Computational Science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0BBAC-E84A-DC47-8BCC-2D8282A8A3F7}"/>
              </a:ext>
            </a:extLst>
          </p:cNvPr>
          <p:cNvGrpSpPr/>
          <p:nvPr/>
        </p:nvGrpSpPr>
        <p:grpSpPr>
          <a:xfrm>
            <a:off x="2693560" y="3267926"/>
            <a:ext cx="2219739" cy="569843"/>
            <a:chOff x="1753952" y="2921650"/>
            <a:chExt cx="2219739" cy="5698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1FE46-F239-044E-A956-DC7CC9E78B36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D96AAB-2536-F542-9882-38FB7B57AD99}"/>
                </a:ext>
              </a:extLst>
            </p:cNvPr>
            <p:cNvSpPr txBox="1"/>
            <p:nvPr/>
          </p:nvSpPr>
          <p:spPr>
            <a:xfrm>
              <a:off x="2358846" y="3037294"/>
              <a:ext cx="1009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Education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FBBCDD-E991-1748-8B72-C8EC41F8D86C}"/>
              </a:ext>
            </a:extLst>
          </p:cNvPr>
          <p:cNvGrpSpPr/>
          <p:nvPr/>
        </p:nvGrpSpPr>
        <p:grpSpPr>
          <a:xfrm>
            <a:off x="2874987" y="3461581"/>
            <a:ext cx="2219739" cy="569843"/>
            <a:chOff x="1753952" y="2921650"/>
            <a:chExt cx="2219739" cy="5698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E27B7D-818F-9240-9C9B-1B9B4D4B7CF0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D00A77-1C85-D34F-A227-BBFAEE6F39C9}"/>
                </a:ext>
              </a:extLst>
            </p:cNvPr>
            <p:cNvSpPr txBox="1"/>
            <p:nvPr/>
          </p:nvSpPr>
          <p:spPr>
            <a:xfrm>
              <a:off x="1932290" y="3037294"/>
              <a:ext cx="18630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Long Term Tectonics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C33750-A19A-7B4E-B73A-4BA6D699F91C}"/>
              </a:ext>
            </a:extLst>
          </p:cNvPr>
          <p:cNvGrpSpPr/>
          <p:nvPr/>
        </p:nvGrpSpPr>
        <p:grpSpPr>
          <a:xfrm>
            <a:off x="3059951" y="3649675"/>
            <a:ext cx="2219739" cy="569843"/>
            <a:chOff x="1753952" y="2921650"/>
            <a:chExt cx="2219739" cy="5698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8588C0-3636-DC46-9B1D-1A4DF749148C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C6F5A8-B4CC-0E4F-8854-94B0585F7206}"/>
                </a:ext>
              </a:extLst>
            </p:cNvPr>
            <p:cNvSpPr txBox="1"/>
            <p:nvPr/>
          </p:nvSpPr>
          <p:spPr>
            <a:xfrm>
              <a:off x="2269916" y="3021831"/>
              <a:ext cx="1224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Multiphysics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BBFE3-62CD-6E4F-B7F8-21A080B90529}"/>
              </a:ext>
            </a:extLst>
          </p:cNvPr>
          <p:cNvGrpSpPr/>
          <p:nvPr/>
        </p:nvGrpSpPr>
        <p:grpSpPr>
          <a:xfrm>
            <a:off x="3257091" y="3839509"/>
            <a:ext cx="2219739" cy="569843"/>
            <a:chOff x="1753952" y="2921650"/>
            <a:chExt cx="2219739" cy="5698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C6E838-D559-6F48-9DDC-67B85376E4EB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C7822B-0C3A-644A-9868-FAF3C0FC7ACD}"/>
                </a:ext>
              </a:extLst>
            </p:cNvPr>
            <p:cNvSpPr txBox="1"/>
            <p:nvPr/>
          </p:nvSpPr>
          <p:spPr>
            <a:xfrm>
              <a:off x="1983266" y="3037294"/>
              <a:ext cx="1761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Mantle Convection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D07E99-D7DA-4F48-BC06-D78D5F36BAD2}"/>
              </a:ext>
            </a:extLst>
          </p:cNvPr>
          <p:cNvGrpSpPr/>
          <p:nvPr/>
        </p:nvGrpSpPr>
        <p:grpSpPr>
          <a:xfrm>
            <a:off x="3595708" y="4210680"/>
            <a:ext cx="2287806" cy="569843"/>
            <a:chOff x="1719928" y="2921650"/>
            <a:chExt cx="2287806" cy="5698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B5D49F-3858-FD40-9D37-B1E8B91D9229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252344-70FF-354C-B4AD-961857403C0D}"/>
                </a:ext>
              </a:extLst>
            </p:cNvPr>
            <p:cNvSpPr txBox="1"/>
            <p:nvPr/>
          </p:nvSpPr>
          <p:spPr>
            <a:xfrm>
              <a:off x="1719928" y="3057172"/>
              <a:ext cx="2287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Short-Term Crustal Dynamics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2F1CE2-3ADA-D140-8B65-BA57D90FC368}"/>
              </a:ext>
            </a:extLst>
          </p:cNvPr>
          <p:cNvGrpSpPr/>
          <p:nvPr/>
        </p:nvGrpSpPr>
        <p:grpSpPr>
          <a:xfrm>
            <a:off x="3440931" y="4028408"/>
            <a:ext cx="2219739" cy="569843"/>
            <a:chOff x="1753952" y="2921650"/>
            <a:chExt cx="2219739" cy="5698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1A2FCC-5A3E-4F42-9B43-F1C02E483BCE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EEFA06-2B87-8041-900D-FC5F4D2A439F}"/>
                </a:ext>
              </a:extLst>
            </p:cNvPr>
            <p:cNvSpPr txBox="1"/>
            <p:nvPr/>
          </p:nvSpPr>
          <p:spPr>
            <a:xfrm>
              <a:off x="2301011" y="3037294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Seismology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B62F89-D25F-D94D-9A31-28EB7F1AD9EF}"/>
              </a:ext>
            </a:extLst>
          </p:cNvPr>
          <p:cNvGrpSpPr/>
          <p:nvPr/>
        </p:nvGrpSpPr>
        <p:grpSpPr>
          <a:xfrm>
            <a:off x="3833597" y="4415867"/>
            <a:ext cx="2219739" cy="569843"/>
            <a:chOff x="1753952" y="2921650"/>
            <a:chExt cx="2219739" cy="5698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6ED319-466C-754A-ACDC-BFB058B9701E}"/>
                </a:ext>
              </a:extLst>
            </p:cNvPr>
            <p:cNvSpPr/>
            <p:nvPr/>
          </p:nvSpPr>
          <p:spPr>
            <a:xfrm>
              <a:off x="1753952" y="2921650"/>
              <a:ext cx="2219739" cy="569843"/>
            </a:xfrm>
            <a:prstGeom prst="rect">
              <a:avLst/>
            </a:prstGeom>
            <a:noFill/>
            <a:ln w="25400">
              <a:solidFill>
                <a:srgbClr val="BF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C77BF3-1EAD-F946-A225-3D3BF86385EA}"/>
                </a:ext>
              </a:extLst>
            </p:cNvPr>
            <p:cNvSpPr txBox="1"/>
            <p:nvPr/>
          </p:nvSpPr>
          <p:spPr>
            <a:xfrm>
              <a:off x="2473334" y="3037294"/>
              <a:ext cx="7809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Ad Hoc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5C9561-C80D-534E-B589-7D4066DDD396}"/>
              </a:ext>
            </a:extLst>
          </p:cNvPr>
          <p:cNvCxnSpPr>
            <a:cxnSpLocks/>
          </p:cNvCxnSpPr>
          <p:nvPr/>
        </p:nvCxnSpPr>
        <p:spPr>
          <a:xfrm>
            <a:off x="494699" y="3000758"/>
            <a:ext cx="1618954" cy="0"/>
          </a:xfrm>
          <a:prstGeom prst="straightConnector1">
            <a:avLst/>
          </a:prstGeom>
          <a:ln>
            <a:solidFill>
              <a:srgbClr val="BF99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AF51A93-777A-ED4C-901B-8C3350F9796B}"/>
              </a:ext>
            </a:extLst>
          </p:cNvPr>
          <p:cNvSpPr txBox="1"/>
          <p:nvPr/>
        </p:nvSpPr>
        <p:spPr>
          <a:xfrm>
            <a:off x="1352728" y="2692181"/>
            <a:ext cx="81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BF9900"/>
                </a:solidFill>
              </a:rPr>
              <a:t>appointed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897FEC-4230-9E43-8A40-B006760396C2}"/>
              </a:ext>
            </a:extLst>
          </p:cNvPr>
          <p:cNvCxnSpPr>
            <a:cxnSpLocks/>
          </p:cNvCxnSpPr>
          <p:nvPr/>
        </p:nvCxnSpPr>
        <p:spPr>
          <a:xfrm>
            <a:off x="494699" y="1733178"/>
            <a:ext cx="0" cy="1267580"/>
          </a:xfrm>
          <a:prstGeom prst="line">
            <a:avLst/>
          </a:prstGeom>
          <a:ln>
            <a:solidFill>
              <a:srgbClr val="BF99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7AA87A-7FBD-7145-875D-6F99C38F5EE6}"/>
              </a:ext>
            </a:extLst>
          </p:cNvPr>
          <p:cNvCxnSpPr/>
          <p:nvPr/>
        </p:nvCxnSpPr>
        <p:spPr>
          <a:xfrm flipV="1">
            <a:off x="2287005" y="1755528"/>
            <a:ext cx="0" cy="211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635DB0-1A80-7F45-B6C1-2F032DE1C0E6}"/>
              </a:ext>
            </a:extLst>
          </p:cNvPr>
          <p:cNvCxnSpPr>
            <a:cxnSpLocks/>
          </p:cNvCxnSpPr>
          <p:nvPr/>
        </p:nvCxnSpPr>
        <p:spPr>
          <a:xfrm>
            <a:off x="2693560" y="1394185"/>
            <a:ext cx="1236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1B3EDDB-135D-2A40-A7F3-37C967F6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00" y="983062"/>
            <a:ext cx="640080" cy="6400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7E2EE97-FDBB-C942-A856-34ABCC12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6" y="1442086"/>
            <a:ext cx="640080" cy="64008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F42C8C5-734C-1D4C-9283-37959D4FBFC5}"/>
              </a:ext>
            </a:extLst>
          </p:cNvPr>
          <p:cNvSpPr/>
          <p:nvPr/>
        </p:nvSpPr>
        <p:spPr>
          <a:xfrm>
            <a:off x="4541272" y="4950435"/>
            <a:ext cx="3429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Icons made by Zlatko </a:t>
            </a:r>
            <a:r>
              <a:rPr lang="en-US" sz="600" dirty="0" err="1">
                <a:solidFill>
                  <a:schemeClr val="bg1">
                    <a:lumMod val="65000"/>
                  </a:schemeClr>
                </a:solidFill>
              </a:rPr>
              <a:t>Najdenovski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600" dirty="0" err="1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from </a:t>
            </a:r>
            <a:r>
              <a:rPr lang="en-US" sz="600" dirty="0" err="1">
                <a:solidFill>
                  <a:schemeClr val="bg1">
                    <a:lumMod val="65000"/>
                  </a:schemeClr>
                </a:solidFill>
              </a:rPr>
              <a:t>www.flaticon.com</a:t>
            </a:r>
            <a:endParaRPr 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E67E10-5982-E244-ACBB-F7AE1014F764}"/>
              </a:ext>
            </a:extLst>
          </p:cNvPr>
          <p:cNvSpPr txBox="1"/>
          <p:nvPr/>
        </p:nvSpPr>
        <p:spPr>
          <a:xfrm>
            <a:off x="5288100" y="1184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haroni" panose="02010803020104030203" pitchFamily="2" charset="-79"/>
                <a:cs typeface="DecoType Naskh" pitchFamily="2" charset="-78"/>
              </a:rPr>
              <a:t>HQ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BAFDC9-B344-B34B-BD9D-6559562F9841}"/>
              </a:ext>
            </a:extLst>
          </p:cNvPr>
          <p:cNvSpPr txBox="1"/>
          <p:nvPr/>
        </p:nvSpPr>
        <p:spPr>
          <a:xfrm>
            <a:off x="3501987" y="2602549"/>
            <a:ext cx="1188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F9900"/>
                </a:solidFill>
              </a:rPr>
              <a:t>Working Groups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664B8B-AF00-F44F-BAEF-FBACCA2EBB2D}"/>
              </a:ext>
            </a:extLst>
          </p:cNvPr>
          <p:cNvCxnSpPr>
            <a:cxnSpLocks/>
          </p:cNvCxnSpPr>
          <p:nvPr/>
        </p:nvCxnSpPr>
        <p:spPr>
          <a:xfrm flipV="1">
            <a:off x="3134070" y="2639611"/>
            <a:ext cx="0" cy="197232"/>
          </a:xfrm>
          <a:prstGeom prst="straightConnector1">
            <a:avLst/>
          </a:prstGeom>
          <a:ln>
            <a:solidFill>
              <a:srgbClr val="BF99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9EA31CF-583F-0C44-B822-3AEEB7129AD8}"/>
              </a:ext>
            </a:extLst>
          </p:cNvPr>
          <p:cNvSpPr txBox="1"/>
          <p:nvPr/>
        </p:nvSpPr>
        <p:spPr>
          <a:xfrm>
            <a:off x="225449" y="871935"/>
            <a:ext cx="633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elected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F4FC8B-D77A-0643-A43B-EC9DD6618DE6}"/>
              </a:ext>
            </a:extLst>
          </p:cNvPr>
          <p:cNvGrpSpPr/>
          <p:nvPr/>
        </p:nvGrpSpPr>
        <p:grpSpPr>
          <a:xfrm>
            <a:off x="63382" y="4700280"/>
            <a:ext cx="2139682" cy="443220"/>
            <a:chOff x="107987" y="4683379"/>
            <a:chExt cx="2139682" cy="443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5E3488-9EBF-F644-8AEA-5AEC2E4C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377" y="4757727"/>
              <a:ext cx="997292" cy="2554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77B3E1-E434-A446-8AD8-AB961783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175" y="4719173"/>
              <a:ext cx="332512" cy="33251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DC226CF-8590-6C4E-8C76-5D7E21E16EAE}"/>
                </a:ext>
              </a:extLst>
            </p:cNvPr>
            <p:cNvGrpSpPr/>
            <p:nvPr/>
          </p:nvGrpSpPr>
          <p:grpSpPr>
            <a:xfrm>
              <a:off x="107987" y="4683379"/>
              <a:ext cx="664608" cy="443220"/>
              <a:chOff x="777897" y="4102792"/>
              <a:chExt cx="664608" cy="443220"/>
            </a:xfrm>
          </p:grpSpPr>
          <p:pic>
            <p:nvPicPr>
              <p:cNvPr id="56" name="Picture 55" descr="cover.png">
                <a:extLst>
                  <a:ext uri="{FF2B5EF4-FFF2-40B4-BE49-F238E27FC236}">
                    <a16:creationId xmlns:a16="http://schemas.microsoft.com/office/drawing/2014/main" id="{AE9C773F-A3E2-A540-AA15-F4030677C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7897" y="4102792"/>
                <a:ext cx="664608" cy="433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DE6F0D-A180-DF4F-BD04-03E36DA0DE6E}"/>
                  </a:ext>
                </a:extLst>
              </p:cNvPr>
              <p:cNvSpPr/>
              <p:nvPr/>
            </p:nvSpPr>
            <p:spPr>
              <a:xfrm>
                <a:off x="814195" y="4439975"/>
                <a:ext cx="589189" cy="106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6939740-919E-1A47-A52F-8B4851409D1B}"/>
              </a:ext>
            </a:extLst>
          </p:cNvPr>
          <p:cNvSpPr/>
          <p:nvPr/>
        </p:nvSpPr>
        <p:spPr>
          <a:xfrm>
            <a:off x="3929600" y="811530"/>
            <a:ext cx="2225455" cy="1645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AD6F2EE-9A12-1F4D-88C3-D0BBB1E8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0" y="142895"/>
            <a:ext cx="6477738" cy="521044"/>
          </a:xfrm>
          <a:solidFill>
            <a:srgbClr val="BF9900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software donation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A7019-1B82-4948-A0DD-CF998FD676E3}"/>
              </a:ext>
            </a:extLst>
          </p:cNvPr>
          <p:cNvSpPr txBox="1"/>
          <p:nvPr/>
        </p:nvSpPr>
        <p:spPr>
          <a:xfrm>
            <a:off x="394274" y="883294"/>
            <a:ext cx="578050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Donation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Domain relevance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Follows Best Practices</a:t>
            </a:r>
          </a:p>
          <a:p>
            <a:pPr lvl="2"/>
            <a:r>
              <a:rPr lang="en-US" sz="1600" dirty="0"/>
              <a:t>version control, open source license, </a:t>
            </a:r>
          </a:p>
          <a:p>
            <a:pPr lvl="2"/>
            <a:r>
              <a:rPr lang="en-US" sz="1600" dirty="0"/>
              <a:t>published paper, documentation, </a:t>
            </a:r>
          </a:p>
          <a:p>
            <a:pPr lvl="2"/>
            <a:r>
              <a:rPr lang="en-US" sz="1600" dirty="0"/>
              <a:t>testing, build scripts, &amp; 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Approved by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           /geodynamics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Checklist </a:t>
            </a:r>
            <a:r>
              <a:rPr lang="en-US" sz="1600" i="1" dirty="0"/>
              <a:t>under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DOI </a:t>
            </a:r>
            <a:r>
              <a:rPr lang="en-US" dirty="0" err="1"/>
              <a:t>Zenodo</a:t>
            </a:r>
            <a:r>
              <a:rPr lang="en-US" dirty="0"/>
              <a:t>             </a:t>
            </a:r>
            <a:r>
              <a:rPr lang="en-US" dirty="0" err="1"/>
              <a:t>Zenodo</a:t>
            </a:r>
            <a:r>
              <a:rPr lang="en-US" dirty="0"/>
              <a:t>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page     </a:t>
            </a:r>
            <a:r>
              <a:rPr lang="en-US" i="1" dirty="0"/>
              <a:t>custom</a:t>
            </a:r>
          </a:p>
          <a:p>
            <a:pPr lvl="1"/>
            <a:r>
              <a:rPr lang="en-US" dirty="0">
                <a:hlinkClick r:id="rId3"/>
              </a:rPr>
              <a:t>https://geodynamics.org/cig/software/aspect/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Announcement to relevant list serves  </a:t>
            </a:r>
            <a:r>
              <a:rPr lang="en-US" sz="1600" i="1" dirty="0"/>
              <a:t> new releases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webinars, workshops, etc.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03EF73-8B31-A140-B7C6-93AB948AAEC1}"/>
              </a:ext>
            </a:extLst>
          </p:cNvPr>
          <p:cNvGrpSpPr/>
          <p:nvPr/>
        </p:nvGrpSpPr>
        <p:grpSpPr>
          <a:xfrm>
            <a:off x="63382" y="4700280"/>
            <a:ext cx="2139682" cy="443220"/>
            <a:chOff x="107987" y="4683379"/>
            <a:chExt cx="2139682" cy="443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E9D3CF-3A0B-7449-8663-2ED5AF35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377" y="4757727"/>
              <a:ext cx="997292" cy="2554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8F5FE5-082D-5745-9185-DF97CE71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175" y="4719173"/>
              <a:ext cx="332512" cy="33251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F6B51F-FD90-B345-B529-D335732FEB6D}"/>
                </a:ext>
              </a:extLst>
            </p:cNvPr>
            <p:cNvGrpSpPr/>
            <p:nvPr/>
          </p:nvGrpSpPr>
          <p:grpSpPr>
            <a:xfrm>
              <a:off x="107987" y="4683379"/>
              <a:ext cx="664608" cy="443220"/>
              <a:chOff x="777897" y="4102792"/>
              <a:chExt cx="664608" cy="443220"/>
            </a:xfrm>
          </p:grpSpPr>
          <p:pic>
            <p:nvPicPr>
              <p:cNvPr id="12" name="Picture 11" descr="cover.png">
                <a:extLst>
                  <a:ext uri="{FF2B5EF4-FFF2-40B4-BE49-F238E27FC236}">
                    <a16:creationId xmlns:a16="http://schemas.microsoft.com/office/drawing/2014/main" id="{AEADAC02-CC1A-2D45-B3C4-FC43652D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7897" y="4102792"/>
                <a:ext cx="664608" cy="433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2EBC43-6FFA-054B-AF9A-A60AF8733435}"/>
                  </a:ext>
                </a:extLst>
              </p:cNvPr>
              <p:cNvSpPr/>
              <p:nvPr/>
            </p:nvSpPr>
            <p:spPr>
              <a:xfrm>
                <a:off x="814195" y="4439975"/>
                <a:ext cx="589189" cy="106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3FE7EA-1E93-8447-B25F-CB5BB70C945D}"/>
              </a:ext>
            </a:extLst>
          </p:cNvPr>
          <p:cNvSpPr txBox="1"/>
          <p:nvPr/>
        </p:nvSpPr>
        <p:spPr>
          <a:xfrm>
            <a:off x="1620253" y="2106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342AB0-BAB0-6F4D-9677-355A9D7C8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8991" y="741548"/>
            <a:ext cx="2418550" cy="2391298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F4C3A7-F727-B74A-9CC2-FC0BAF6B86BC}"/>
              </a:ext>
            </a:extLst>
          </p:cNvPr>
          <p:cNvSpPr txBox="1"/>
          <p:nvPr/>
        </p:nvSpPr>
        <p:spPr>
          <a:xfrm>
            <a:off x="5354955" y="1360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C9FF5FC-4CA8-0E44-97DB-74D9B9FBF500}"/>
              </a:ext>
            </a:extLst>
          </p:cNvPr>
          <p:cNvSpPr/>
          <p:nvPr/>
        </p:nvSpPr>
        <p:spPr>
          <a:xfrm>
            <a:off x="2070534" y="3367218"/>
            <a:ext cx="312765" cy="1588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8022EF0-F0E3-F048-9D4D-13F46D465128}"/>
              </a:ext>
            </a:extLst>
          </p:cNvPr>
          <p:cNvSpPr/>
          <p:nvPr/>
        </p:nvSpPr>
        <p:spPr>
          <a:xfrm>
            <a:off x="1571734" y="2827854"/>
            <a:ext cx="312765" cy="1588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3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AD6F2EE-9A12-1F4D-88C3-D0BBB1E8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06" y="129795"/>
            <a:ext cx="6477738" cy="521044"/>
          </a:xfrm>
          <a:solidFill>
            <a:srgbClr val="BF9900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software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A7019-1B82-4948-A0DD-CF998FD676E3}"/>
              </a:ext>
            </a:extLst>
          </p:cNvPr>
          <p:cNvSpPr txBox="1"/>
          <p:nvPr/>
        </p:nvSpPr>
        <p:spPr>
          <a:xfrm>
            <a:off x="544982" y="1009174"/>
            <a:ext cx="33161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Defined support levels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Acknowledgement to CIG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Cite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of conduct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FE7EA-1E93-8447-B25F-CB5BB70C945D}"/>
              </a:ext>
            </a:extLst>
          </p:cNvPr>
          <p:cNvSpPr txBox="1"/>
          <p:nvPr/>
        </p:nvSpPr>
        <p:spPr>
          <a:xfrm>
            <a:off x="1620253" y="2106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8B7E74-FD87-3A43-9CEA-1E39CD6B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1" t="23058" r="7447" b="27393"/>
          <a:stretch/>
        </p:blipFill>
        <p:spPr>
          <a:xfrm>
            <a:off x="1201865" y="3398834"/>
            <a:ext cx="5427579" cy="1336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C55C6D-0B29-6147-BB95-435AF95D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77" y="647922"/>
            <a:ext cx="1734667" cy="130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8B2A28-07B8-F540-8520-2A76B46F9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04" b="2221"/>
          <a:stretch/>
        </p:blipFill>
        <p:spPr>
          <a:xfrm>
            <a:off x="4393410" y="1943312"/>
            <a:ext cx="2236034" cy="14602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E12A588-FF22-4A45-953D-B25001AFC5B8}"/>
              </a:ext>
            </a:extLst>
          </p:cNvPr>
          <p:cNvGrpSpPr/>
          <p:nvPr/>
        </p:nvGrpSpPr>
        <p:grpSpPr>
          <a:xfrm>
            <a:off x="63382" y="4717425"/>
            <a:ext cx="2139682" cy="443220"/>
            <a:chOff x="107987" y="4683379"/>
            <a:chExt cx="2139682" cy="44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B055AC6-C2E8-E349-96E5-B84EFB6CB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0377" y="4757727"/>
              <a:ext cx="997292" cy="25540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38BC6F-A0E1-4645-A5A7-B5123B49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175" y="4719173"/>
              <a:ext cx="332512" cy="33251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99A977-BFCC-F349-806C-333FCDA9F061}"/>
                </a:ext>
              </a:extLst>
            </p:cNvPr>
            <p:cNvGrpSpPr/>
            <p:nvPr/>
          </p:nvGrpSpPr>
          <p:grpSpPr>
            <a:xfrm>
              <a:off x="107987" y="4683379"/>
              <a:ext cx="664608" cy="443220"/>
              <a:chOff x="777897" y="4102792"/>
              <a:chExt cx="664608" cy="443220"/>
            </a:xfrm>
          </p:grpSpPr>
          <p:pic>
            <p:nvPicPr>
              <p:cNvPr id="31" name="Picture 30" descr="cover.png">
                <a:extLst>
                  <a:ext uri="{FF2B5EF4-FFF2-40B4-BE49-F238E27FC236}">
                    <a16:creationId xmlns:a16="http://schemas.microsoft.com/office/drawing/2014/main" id="{A531E453-6090-634A-B999-7B3CA3023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7897" y="4102792"/>
                <a:ext cx="664608" cy="433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67EA55-B277-B84E-B9F2-A374FF2365C3}"/>
                  </a:ext>
                </a:extLst>
              </p:cNvPr>
              <p:cNvSpPr/>
              <p:nvPr/>
            </p:nvSpPr>
            <p:spPr>
              <a:xfrm>
                <a:off x="814195" y="4439975"/>
                <a:ext cx="589189" cy="106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Myriad Pro" panose="020B0503030403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322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20825C-2818-F749-B62F-BE3DEA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936826" y="45673"/>
            <a:ext cx="5041064" cy="50521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6AFA7-6298-D449-9FDE-EABB1B7150FC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25400">
            <a:solidFill>
              <a:srgbClr val="BF99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Postdoctoral Researchers </a:t>
            </a:r>
            <a:br>
              <a:rPr lang="en-US" dirty="0"/>
            </a:br>
            <a:r>
              <a:rPr lang="en-US" dirty="0"/>
              <a:t>@CIG UC Davis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8075-277E-D342-8C5B-24F77CC77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285876"/>
            <a:ext cx="6377940" cy="3360419"/>
          </a:xfrm>
        </p:spPr>
        <p:txBody>
          <a:bodyPr>
            <a:normAutofit fontScale="70000" lnSpcReduction="20000"/>
          </a:bodyPr>
          <a:lstStyle/>
          <a:p>
            <a:r>
              <a:rPr lang="en-US" sz="2300" b="0" dirty="0"/>
              <a:t>2 Postdoctoral Researchers – RSE software development and engineering</a:t>
            </a:r>
          </a:p>
          <a:p>
            <a:pPr lvl="1"/>
            <a:r>
              <a:rPr lang="en-US" sz="2300" b="0" dirty="0"/>
              <a:t>The positions are expected to contribute to the development and support of numerical modeling codes in geodynamics and towards conducting independent research. </a:t>
            </a:r>
          </a:p>
          <a:p>
            <a:r>
              <a:rPr lang="en-US" sz="2300" b="0" dirty="0"/>
              <a:t>Applications:</a:t>
            </a:r>
          </a:p>
          <a:p>
            <a:pPr lvl="1"/>
            <a:r>
              <a:rPr lang="en-US" sz="2300" b="0" dirty="0"/>
              <a:t>&lt; 5 page project proposal</a:t>
            </a:r>
          </a:p>
          <a:p>
            <a:pPr lvl="1"/>
            <a:r>
              <a:rPr lang="en-US" sz="2300" b="0" dirty="0"/>
              <a:t>Letter of Collaboration</a:t>
            </a:r>
          </a:p>
          <a:p>
            <a:r>
              <a:rPr lang="en-US" sz="2300" b="0" dirty="0"/>
              <a:t>Deadline January 15, 2020</a:t>
            </a:r>
          </a:p>
          <a:p>
            <a:pPr marL="600075" lvl="2" indent="0">
              <a:buNone/>
            </a:pPr>
            <a:r>
              <a:rPr lang="en-US" sz="2300" b="0" dirty="0">
                <a:hlinkClick r:id="rId4"/>
              </a:rPr>
              <a:t>https://recruit.ucdavis.edu/JPF03269</a:t>
            </a:r>
            <a:endParaRPr lang="en-US" sz="2300" b="0" dirty="0"/>
          </a:p>
          <a:p>
            <a:pPr marL="600075" lvl="2" indent="0">
              <a:buNone/>
            </a:pPr>
            <a:endParaRPr lang="en-US" sz="2300" b="0" dirty="0"/>
          </a:p>
          <a:p>
            <a:pPr marL="0" indent="0" algn="ctr">
              <a:buNone/>
            </a:pPr>
            <a:r>
              <a:rPr lang="en-US" sz="2300" b="0" dirty="0"/>
              <a:t>For more information contact Lorraine Hwang</a:t>
            </a:r>
            <a:r>
              <a:rPr lang="en-US" sz="2300" b="0"/>
              <a:t>:  </a:t>
            </a:r>
          </a:p>
          <a:p>
            <a:pPr marL="0" indent="0" algn="ctr">
              <a:buNone/>
            </a:pPr>
            <a:r>
              <a:rPr lang="en-US" sz="2300" b="0">
                <a:hlinkClick r:id="rId5"/>
              </a:rPr>
              <a:t>ljhwang</a:t>
            </a:r>
            <a:r>
              <a:rPr lang="en-US" sz="2300" b="0" dirty="0">
                <a:hlinkClick r:id="rId5"/>
              </a:rPr>
              <a:t>@ucdavis.edu</a:t>
            </a:r>
            <a:endParaRPr lang="en-US" sz="2300" b="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D1C341-4551-5645-B26C-D6CCB8B26600}"/>
              </a:ext>
            </a:extLst>
          </p:cNvPr>
          <p:cNvGrpSpPr/>
          <p:nvPr/>
        </p:nvGrpSpPr>
        <p:grpSpPr>
          <a:xfrm>
            <a:off x="63382" y="4717425"/>
            <a:ext cx="2139682" cy="443220"/>
            <a:chOff x="107987" y="4683379"/>
            <a:chExt cx="2139682" cy="443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D09207-3D8F-F64B-9268-7A0074FD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0377" y="4757727"/>
              <a:ext cx="997292" cy="255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3CBD1-6CFD-754D-AFD5-6D49314B1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175" y="4719173"/>
              <a:ext cx="332512" cy="33251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AE104C-31E1-3145-B6A2-6253C8629AC6}"/>
                </a:ext>
              </a:extLst>
            </p:cNvPr>
            <p:cNvGrpSpPr/>
            <p:nvPr/>
          </p:nvGrpSpPr>
          <p:grpSpPr>
            <a:xfrm>
              <a:off x="107987" y="4683379"/>
              <a:ext cx="664608" cy="443220"/>
              <a:chOff x="777897" y="4102792"/>
              <a:chExt cx="664608" cy="443220"/>
            </a:xfrm>
          </p:grpSpPr>
          <p:pic>
            <p:nvPicPr>
              <p:cNvPr id="8" name="Picture 7" descr="cover.png">
                <a:extLst>
                  <a:ext uri="{FF2B5EF4-FFF2-40B4-BE49-F238E27FC236}">
                    <a16:creationId xmlns:a16="http://schemas.microsoft.com/office/drawing/2014/main" id="{F327E7E9-774B-1C49-B84A-63FF26FDB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7897" y="4102792"/>
                <a:ext cx="664608" cy="433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112F6F4-E3FD-C64E-8365-C598A829D744}"/>
                  </a:ext>
                </a:extLst>
              </p:cNvPr>
              <p:cNvSpPr/>
              <p:nvPr/>
            </p:nvSpPr>
            <p:spPr>
              <a:xfrm>
                <a:off x="814195" y="4439975"/>
                <a:ext cx="589189" cy="106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Myriad Pro" panose="020B0503030403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95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41076</TotalTime>
  <Words>456</Words>
  <Application>Microsoft Macintosh PowerPoint</Application>
  <PresentationFormat>Custom</PresentationFormat>
  <Paragraphs>89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Aharoni</vt:lpstr>
      <vt:lpstr>Arial</vt:lpstr>
      <vt:lpstr>Calibri</vt:lpstr>
      <vt:lpstr>Gill Sans MT Condensed</vt:lpstr>
      <vt:lpstr>Myriad Pro</vt:lpstr>
      <vt:lpstr>Myriad Pro Semibold</vt:lpstr>
      <vt:lpstr>Office Theme</vt:lpstr>
      <vt:lpstr>PowerPoint Presentation</vt:lpstr>
      <vt:lpstr>PowerPoint Presentation</vt:lpstr>
      <vt:lpstr>PowerPoint Presentation</vt:lpstr>
      <vt:lpstr> governance</vt:lpstr>
      <vt:lpstr> software donation</vt:lpstr>
      <vt:lpstr> software users</vt:lpstr>
      <vt:lpstr>Postdoctoral Researchers  @CIG UC Davis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Fong</dc:creator>
  <cp:lastModifiedBy>Lorraine J Hwang</cp:lastModifiedBy>
  <cp:revision>855</cp:revision>
  <cp:lastPrinted>2018-04-11T05:05:30Z</cp:lastPrinted>
  <dcterms:created xsi:type="dcterms:W3CDTF">2012-11-19T21:46:59Z</dcterms:created>
  <dcterms:modified xsi:type="dcterms:W3CDTF">2019-11-13T03:43:14Z</dcterms:modified>
</cp:coreProperties>
</file>